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7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947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72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17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2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21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14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0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96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31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89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713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10/24/2021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972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2.png"/><Relationship Id="rId4" Type="http://schemas.openxmlformats.org/officeDocument/2006/relationships/image" Target="../media/image1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F81CD-1BC3-4642-BB50-87FCDF9D0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101"/>
            <a:ext cx="5202381" cy="1998517"/>
          </a:xfrm>
        </p:spPr>
        <p:txBody>
          <a:bodyPr>
            <a:normAutofit/>
          </a:bodyPr>
          <a:lstStyle/>
          <a:p>
            <a:r>
              <a:rPr lang="en-US" sz="4400"/>
              <a:t>Image Segmentation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96CE28-22B5-49A5-B462-63120A598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4010061"/>
            <a:ext cx="2597190" cy="1814946"/>
          </a:xfrm>
        </p:spPr>
        <p:txBody>
          <a:bodyPr anchor="b">
            <a:normAutofit/>
          </a:bodyPr>
          <a:lstStyle/>
          <a:p>
            <a:r>
              <a:rPr lang="en-US" dirty="0"/>
              <a:t>Sanjay Jaras</a:t>
            </a:r>
          </a:p>
          <a:p>
            <a:r>
              <a:rPr lang="en-US" dirty="0"/>
              <a:t>Bellevue University</a:t>
            </a:r>
          </a:p>
        </p:txBody>
      </p:sp>
      <p:pic>
        <p:nvPicPr>
          <p:cNvPr id="27" name="Picture 3" descr="Cloudy sky">
            <a:extLst>
              <a:ext uri="{FF2B5EF4-FFF2-40B4-BE49-F238E27FC236}">
                <a16:creationId xmlns:a16="http://schemas.microsoft.com/office/drawing/2014/main" id="{5138F6AE-B455-4C26-BA1C-C445077F71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71" r="-1" b="-1"/>
          <a:stretch/>
        </p:blipFill>
        <p:spPr>
          <a:xfrm>
            <a:off x="2685473" y="10"/>
            <a:ext cx="9506528" cy="6857990"/>
          </a:xfrm>
          <a:custGeom>
            <a:avLst/>
            <a:gdLst/>
            <a:ahLst/>
            <a:cxnLst/>
            <a:rect l="l" t="t" r="r" b="b"/>
            <a:pathLst>
              <a:path w="9506528" h="6858000">
                <a:moveTo>
                  <a:pt x="6427633" y="0"/>
                </a:moveTo>
                <a:lnTo>
                  <a:pt x="9506528" y="0"/>
                </a:lnTo>
                <a:lnTo>
                  <a:pt x="9506528" y="1557082"/>
                </a:lnTo>
                <a:lnTo>
                  <a:pt x="4860617" y="6858000"/>
                </a:lnTo>
                <a:lnTo>
                  <a:pt x="417041" y="6858000"/>
                </a:lnTo>
                <a:close/>
                <a:moveTo>
                  <a:pt x="0" y="0"/>
                </a:moveTo>
                <a:lnTo>
                  <a:pt x="6427633" y="0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8D8C03A-D73E-4E89-A17E-452429264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9822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Media1">
            <a:hlinkClick r:id="" action="ppaction://media"/>
            <a:extLst>
              <a:ext uri="{FF2B5EF4-FFF2-40B4-BE49-F238E27FC236}">
                <a16:creationId xmlns:a16="http://schemas.microsoft.com/office/drawing/2014/main" id="{2F654305-0B6F-4D2C-8C91-65B8CFB7BF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1294" y="62483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27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3000"/>
    </mc:Choice>
    <mc:Fallback>
      <p:transition spd="slow" advClick="0" advTm="2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E347-62B0-4089-BFC3-BDBC0DC2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47AD4-93AA-4E45-86F0-C4F7E08AD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Train, Test, and validation dataset Split</a:t>
            </a:r>
            <a:endParaRPr lang="en-US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Original Dataset </a:t>
            </a:r>
          </a:p>
          <a:p>
            <a:pPr lvl="1"/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1464 Training images </a:t>
            </a:r>
          </a:p>
          <a:p>
            <a:pPr lvl="1"/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	1449 Validation images</a:t>
            </a:r>
          </a:p>
          <a:p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After Split</a:t>
            </a:r>
            <a:b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	2164 Training images</a:t>
            </a:r>
            <a:b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	300 Test images</a:t>
            </a:r>
          </a:p>
          <a:p>
            <a:pPr marL="0" indent="0">
              <a:buNone/>
            </a:pP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	449 Validation images</a:t>
            </a:r>
            <a:b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Media10">
            <a:hlinkClick r:id="" action="ppaction://media"/>
            <a:extLst>
              <a:ext uri="{FF2B5EF4-FFF2-40B4-BE49-F238E27FC236}">
                <a16:creationId xmlns:a16="http://schemas.microsoft.com/office/drawing/2014/main" id="{BDBAA813-DECF-45D7-BE9F-C51792E9C1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94473" y="61444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77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97"/>
    </mc:Choice>
    <mc:Fallback>
      <p:transition spd="slow" advTm="27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DB71D-6151-49AD-90EA-DE9A9B85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42CD-4336-4575-AF25-858C13527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Augmentation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68D17-8186-42C4-BA76-402077DB6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080" y="3298818"/>
            <a:ext cx="2505075" cy="2600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26F0E0-6B3E-48E6-BBA0-FCF29ED83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123" y="3298818"/>
            <a:ext cx="2632990" cy="2600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046CE3-37F2-4F74-9605-7FF9D3B65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2574" y="3298818"/>
            <a:ext cx="2510831" cy="2600326"/>
          </a:xfrm>
          <a:prstGeom prst="rect">
            <a:avLst/>
          </a:prstGeom>
        </p:spPr>
      </p:pic>
      <p:pic>
        <p:nvPicPr>
          <p:cNvPr id="4" name="Media11">
            <a:hlinkClick r:id="" action="ppaction://media"/>
            <a:extLst>
              <a:ext uri="{FF2B5EF4-FFF2-40B4-BE49-F238E27FC236}">
                <a16:creationId xmlns:a16="http://schemas.microsoft.com/office/drawing/2014/main" id="{FD772332-F4CB-481E-AEA5-10A4EEE3E4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40654" y="613525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08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28"/>
    </mc:Choice>
    <mc:Fallback>
      <p:transition spd="slow" advTm="40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F3D07-19E4-4E3A-9097-EC8B4E5A3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C2FA16-961C-4CA6-A02B-AA9BA1E17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78306" y="1990292"/>
            <a:ext cx="5680311" cy="4068763"/>
          </a:xfrm>
          <a:prstGeom prst="rect">
            <a:avLst/>
          </a:prstGeom>
        </p:spPr>
      </p:pic>
      <p:pic>
        <p:nvPicPr>
          <p:cNvPr id="3" name="Media12">
            <a:hlinkClick r:id="" action="ppaction://media"/>
            <a:extLst>
              <a:ext uri="{FF2B5EF4-FFF2-40B4-BE49-F238E27FC236}">
                <a16:creationId xmlns:a16="http://schemas.microsoft.com/office/drawing/2014/main" id="{A67B3FF6-1D12-4734-9E8F-B4AD508D5A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0727" y="62599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08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30"/>
    </mc:Choice>
    <mc:Fallback>
      <p:transition spd="slow" advTm="51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6CBA2-013C-4EA9-8385-1887660F4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5"/>
            <a:ext cx="8102600" cy="278532"/>
          </a:xfrm>
        </p:spPr>
        <p:txBody>
          <a:bodyPr>
            <a:noAutofit/>
          </a:bodyPr>
          <a:lstStyle/>
          <a:p>
            <a:r>
              <a:rPr lang="en-US" sz="2400" dirty="0"/>
              <a:t>Encoder MobileNetV2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34250D-DDA0-42E3-AE88-0F3D7619F0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40" y="1548279"/>
            <a:ext cx="4341626" cy="335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0E6079-D241-4C1C-8588-9459D103F6AD}"/>
              </a:ext>
            </a:extLst>
          </p:cNvPr>
          <p:cNvSpPr txBox="1"/>
          <p:nvPr/>
        </p:nvSpPr>
        <p:spPr>
          <a:xfrm>
            <a:off x="6165508" y="781783"/>
            <a:ext cx="2888714" cy="46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  <a:ea typeface="+mj-ea"/>
                <a:cs typeface="+mj-cs"/>
              </a:rPr>
              <a:t>Decoder Pix2pix</a:t>
            </a:r>
          </a:p>
        </p:txBody>
      </p:sp>
      <p:pic>
        <p:nvPicPr>
          <p:cNvPr id="4" name="Media13">
            <a:hlinkClick r:id="" action="ppaction://media"/>
            <a:extLst>
              <a:ext uri="{FF2B5EF4-FFF2-40B4-BE49-F238E27FC236}">
                <a16:creationId xmlns:a16="http://schemas.microsoft.com/office/drawing/2014/main" id="{CB20F212-E4A7-48AA-8BC0-A2506739D1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68364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26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30"/>
    </mc:Choice>
    <mc:Fallback>
      <p:transition spd="slow" advTm="22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9DC2-F9F2-4216-8DD6-9CF461A45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6" name="Media14">
            <a:hlinkClick r:id="" action="ppaction://media"/>
            <a:extLst>
              <a:ext uri="{FF2B5EF4-FFF2-40B4-BE49-F238E27FC236}">
                <a16:creationId xmlns:a16="http://schemas.microsoft.com/office/drawing/2014/main" id="{E2860705-F22C-4D2F-91B5-79F26B62DCA3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4618" y="6188364"/>
            <a:ext cx="609600" cy="609600"/>
          </a:xfr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469783A-D4C9-4A19-B1FC-7F9A8FA99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673" y="1870370"/>
            <a:ext cx="5447146" cy="424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34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51"/>
    </mc:Choice>
    <mc:Fallback>
      <p:transition spd="slow" advTm="21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16B6E-9B9D-4DCC-9DC4-E4AA76CEC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437" y="6857"/>
            <a:ext cx="9905999" cy="1360898"/>
          </a:xfrm>
        </p:spPr>
        <p:txBody>
          <a:bodyPr/>
          <a:lstStyle/>
          <a:p>
            <a:r>
              <a:rPr lang="en-US" dirty="0"/>
              <a:t>Training Progress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A06509-94D9-4E94-AA30-D3B6D4936CC7}"/>
              </a:ext>
            </a:extLst>
          </p:cNvPr>
          <p:cNvSpPr txBox="1"/>
          <p:nvPr/>
        </p:nvSpPr>
        <p:spPr>
          <a:xfrm>
            <a:off x="1143000" y="1694992"/>
            <a:ext cx="107946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 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Epoch 11</a:t>
            </a:r>
          </a:p>
        </p:txBody>
      </p:sp>
      <p:pic>
        <p:nvPicPr>
          <p:cNvPr id="3" name="Media15">
            <a:hlinkClick r:id="" action="ppaction://media"/>
            <a:extLst>
              <a:ext uri="{FF2B5EF4-FFF2-40B4-BE49-F238E27FC236}">
                <a16:creationId xmlns:a16="http://schemas.microsoft.com/office/drawing/2014/main" id="{2D436E1C-6C6D-489C-997A-074A726D014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53091" y="6368473"/>
            <a:ext cx="609600" cy="6096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2ADC25-F1F1-4037-B3EA-6FC15B84C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199" y="3977901"/>
            <a:ext cx="8432415" cy="2094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30E66B-C8BE-4EBA-A9F8-445AD6BBD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200" y="1533827"/>
            <a:ext cx="8432415" cy="227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95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66"/>
    </mc:Choice>
    <mc:Fallback>
      <p:transition spd="slow" advTm="16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2657E-F84E-44F7-B727-DBAEA287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1" y="244863"/>
            <a:ext cx="9905999" cy="1360898"/>
          </a:xfrm>
        </p:spPr>
        <p:txBody>
          <a:bodyPr/>
          <a:lstStyle/>
          <a:p>
            <a:r>
              <a:rPr lang="en-US" dirty="0"/>
              <a:t>Model Training Progress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DE551CD-E58A-4C2E-B555-8EB139466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42" y="1920158"/>
            <a:ext cx="10922170" cy="3455843"/>
          </a:xfrm>
          <a:prstGeom prst="rect">
            <a:avLst/>
          </a:prstGeom>
        </p:spPr>
      </p:pic>
      <p:pic>
        <p:nvPicPr>
          <p:cNvPr id="3" name="Media16">
            <a:hlinkClick r:id="" action="ppaction://media"/>
            <a:extLst>
              <a:ext uri="{FF2B5EF4-FFF2-40B4-BE49-F238E27FC236}">
                <a16:creationId xmlns:a16="http://schemas.microsoft.com/office/drawing/2014/main" id="{A4DD0064-CFE7-4525-B3C0-CFB58E0A72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615526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01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71"/>
    </mc:Choice>
    <mc:Fallback>
      <p:transition spd="slow" advTm="10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D4978-F546-443D-8DD9-B105CF38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39535"/>
            <a:ext cx="9905999" cy="1360898"/>
          </a:xfrm>
        </p:spPr>
        <p:txBody>
          <a:bodyPr/>
          <a:lstStyle/>
          <a:p>
            <a:r>
              <a:rPr lang="en-US" dirty="0"/>
              <a:t>Learning Rate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BE9FC2-112A-4342-98E8-A1D53AA85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46362" y="1476090"/>
            <a:ext cx="8299275" cy="4496100"/>
          </a:xfrm>
        </p:spPr>
      </p:pic>
      <p:pic>
        <p:nvPicPr>
          <p:cNvPr id="3" name="Media17">
            <a:hlinkClick r:id="" action="ppaction://media"/>
            <a:extLst>
              <a:ext uri="{FF2B5EF4-FFF2-40B4-BE49-F238E27FC236}">
                <a16:creationId xmlns:a16="http://schemas.microsoft.com/office/drawing/2014/main" id="{57E99280-1561-4ECA-82C0-9B549DA9E9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81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83"/>
    </mc:Choice>
    <mc:Fallback>
      <p:transition spd="slow" advTm="16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9B90B-2CEE-4446-A558-A04D8804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8001"/>
            <a:ext cx="9905999" cy="1360898"/>
          </a:xfrm>
        </p:spPr>
        <p:txBody>
          <a:bodyPr/>
          <a:lstStyle/>
          <a:p>
            <a:r>
              <a:rPr lang="en-US" dirty="0"/>
              <a:t>Model 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6CD014-44D6-486B-A80D-7F622D0546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2194558"/>
              </p:ext>
            </p:extLst>
          </p:nvPr>
        </p:nvGraphicFramePr>
        <p:xfrm>
          <a:off x="1143000" y="2332037"/>
          <a:ext cx="9906000" cy="19266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1938875894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3551348993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947263387"/>
                    </a:ext>
                  </a:extLst>
                </a:gridCol>
              </a:tblGrid>
              <a:tr h="481674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78202"/>
                  </a:ext>
                </a:extLst>
              </a:tr>
              <a:tr h="481674">
                <a:tc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152439"/>
                  </a:ext>
                </a:extLst>
              </a:tr>
              <a:tr h="481674">
                <a:tc>
                  <a:txBody>
                    <a:bodyPr/>
                    <a:lstStyle/>
                    <a:p>
                      <a:r>
                        <a:rPr lang="en-US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80.68%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461445"/>
                  </a:ext>
                </a:extLst>
              </a:tr>
              <a:tr h="481674"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263296"/>
                  </a:ext>
                </a:extLst>
              </a:tr>
            </a:tbl>
          </a:graphicData>
        </a:graphic>
      </p:graphicFrame>
      <p:pic>
        <p:nvPicPr>
          <p:cNvPr id="3" name="Media18">
            <a:hlinkClick r:id="" action="ppaction://media"/>
            <a:extLst>
              <a:ext uri="{FF2B5EF4-FFF2-40B4-BE49-F238E27FC236}">
                <a16:creationId xmlns:a16="http://schemas.microsoft.com/office/drawing/2014/main" id="{33918E36-37DC-4121-8D19-28CA884813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046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49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29"/>
    </mc:Choice>
    <mc:Fallback>
      <p:transition spd="slow" advTm="18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656E-3100-449B-AFEA-3704E1B2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Prediction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A60B41-7C9B-498F-BB5A-89E61689B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3000" y="2403446"/>
            <a:ext cx="9906000" cy="3424296"/>
          </a:xfrm>
        </p:spPr>
      </p:pic>
      <p:pic>
        <p:nvPicPr>
          <p:cNvPr id="4" name="Media19">
            <a:hlinkClick r:id="" action="ppaction://media"/>
            <a:extLst>
              <a:ext uri="{FF2B5EF4-FFF2-40B4-BE49-F238E27FC236}">
                <a16:creationId xmlns:a16="http://schemas.microsoft.com/office/drawing/2014/main" id="{E320320B-F550-4AD6-B9BB-B523941265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3867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28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0"/>
    </mc:Choice>
    <mc:Fallback>
      <p:transition spd="slow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24256-7E0B-46C4-B3ED-B55EEBAD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and Problem 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236C6-350D-4A23-8E45-147201653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Image Segmentation?</a:t>
            </a:r>
          </a:p>
          <a:p>
            <a:r>
              <a:rPr lang="en-US"/>
              <a:t>Applications of Image Segmentations</a:t>
            </a:r>
            <a:endParaRPr lang="en-US" dirty="0"/>
          </a:p>
        </p:txBody>
      </p:sp>
      <p:pic>
        <p:nvPicPr>
          <p:cNvPr id="1026" name="Picture 2" descr="UNet for image segmentation">
            <a:extLst>
              <a:ext uri="{FF2B5EF4-FFF2-40B4-BE49-F238E27FC236}">
                <a16:creationId xmlns:a16="http://schemas.microsoft.com/office/drawing/2014/main" id="{610FAFE1-8527-4F99-B049-EA47AAF5B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38" y="3271982"/>
            <a:ext cx="6415521" cy="284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edia2">
            <a:hlinkClick r:id="" action="ppaction://media"/>
            <a:extLst>
              <a:ext uri="{FF2B5EF4-FFF2-40B4-BE49-F238E27FC236}">
                <a16:creationId xmlns:a16="http://schemas.microsoft.com/office/drawing/2014/main" id="{4D5EF790-C713-44CD-A605-78149648AB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61405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26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28130"/>
    </mc:Choice>
    <mc:Fallback>
      <p:transition spd="slow" advClick="0" advTm="128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1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3D87-6F85-442A-BE48-740D87C63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8407"/>
            <a:ext cx="9905999" cy="1360898"/>
          </a:xfrm>
        </p:spPr>
        <p:txBody>
          <a:bodyPr/>
          <a:lstStyle/>
          <a:p>
            <a:r>
              <a:rPr lang="en-US" dirty="0"/>
              <a:t>Model Predictions and segmentation</a:t>
            </a:r>
          </a:p>
        </p:txBody>
      </p:sp>
      <p:pic>
        <p:nvPicPr>
          <p:cNvPr id="3" name="Media20">
            <a:hlinkClick r:id="" action="ppaction://media"/>
            <a:extLst>
              <a:ext uri="{FF2B5EF4-FFF2-40B4-BE49-F238E27FC236}">
                <a16:creationId xmlns:a16="http://schemas.microsoft.com/office/drawing/2014/main" id="{691120FD-AD9B-4AB6-8CD2-3AC5F8E6CC5D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6612" y="6248400"/>
            <a:ext cx="609600" cy="6096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9E531E-5252-435B-A5B4-FB6B16727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993" y="1681638"/>
            <a:ext cx="9752012" cy="429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7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44"/>
    </mc:Choice>
    <mc:Fallback>
      <p:transition spd="slow" advTm="13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568B-5C16-4EA4-9902-D6743C705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8407"/>
            <a:ext cx="9905999" cy="1360898"/>
          </a:xfrm>
        </p:spPr>
        <p:txBody>
          <a:bodyPr/>
          <a:lstStyle/>
          <a:p>
            <a:r>
              <a:rPr lang="en-US" dirty="0"/>
              <a:t>Model Predictions and segmentation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8246BE-4A07-46F9-A3B9-41228058C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71291" y="1491529"/>
            <a:ext cx="9398309" cy="4428980"/>
          </a:xfrm>
        </p:spPr>
      </p:pic>
      <p:pic>
        <p:nvPicPr>
          <p:cNvPr id="3" name="Media21">
            <a:hlinkClick r:id="" action="ppaction://media"/>
            <a:extLst>
              <a:ext uri="{FF2B5EF4-FFF2-40B4-BE49-F238E27FC236}">
                <a16:creationId xmlns:a16="http://schemas.microsoft.com/office/drawing/2014/main" id="{20B30795-9BE7-46B3-9ED0-CDECDEE7E9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96133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96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78"/>
    </mc:Choice>
    <mc:Fallback>
      <p:transition spd="slow" advTm="9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20E7A4-EC2C-47C8-BE55-65771E3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F23DDA-0D09-4FE5-AE88-EBBE5E024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2DAE9B-D206-4220-9557-82431501F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950" y="2604323"/>
            <a:ext cx="3894412" cy="709554"/>
          </a:xfrm>
        </p:spPr>
        <p:txBody>
          <a:bodyPr anchor="t">
            <a:no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66FD2F-248A-4AA1-8078-E26D6E69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Media22">
            <a:hlinkClick r:id="" action="ppaction://media"/>
            <a:extLst>
              <a:ext uri="{FF2B5EF4-FFF2-40B4-BE49-F238E27FC236}">
                <a16:creationId xmlns:a16="http://schemas.microsoft.com/office/drawing/2014/main" id="{47095CC6-57BC-4D8C-8A3F-C07021DED4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96133" y="6172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28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0"/>
    </mc:Choice>
    <mc:Fallback>
      <p:transition spd="slow" advTm="4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D2EAE-3245-4560-ACFC-78EB1B89C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Segmentation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926F86-E84B-436B-9AAB-AFAF7737F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3000" y="2378435"/>
            <a:ext cx="8382000" cy="34004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158E9C-1D7A-416E-9343-20AFB8866E12}"/>
              </a:ext>
            </a:extLst>
          </p:cNvPr>
          <p:cNvSpPr txBox="1"/>
          <p:nvPr/>
        </p:nvSpPr>
        <p:spPr>
          <a:xfrm>
            <a:off x="8949267" y="6611779"/>
            <a:ext cx="3242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https://neptune.ai/blog/image-segmentation-in-2020</a:t>
            </a:r>
          </a:p>
        </p:txBody>
      </p:sp>
      <p:pic>
        <p:nvPicPr>
          <p:cNvPr id="3" name="Media3">
            <a:hlinkClick r:id="" action="ppaction://media"/>
            <a:extLst>
              <a:ext uri="{FF2B5EF4-FFF2-40B4-BE49-F238E27FC236}">
                <a16:creationId xmlns:a16="http://schemas.microsoft.com/office/drawing/2014/main" id="{790A64AB-B421-4586-B484-859FC47C0C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2267" y="60445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76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462"/>
    </mc:Choice>
    <mc:Fallback>
      <p:transition spd="slow" advTm="65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28F11-2CE5-4E93-91F1-7B53B382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4C61B-C3AE-4211-B401-75B291CAD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U-Net</a:t>
            </a:r>
          </a:p>
          <a:p>
            <a:r>
              <a:rPr lang="en-US" dirty="0" err="1"/>
              <a:t>FastFCN</a:t>
            </a:r>
            <a:r>
              <a:rPr lang="en-US" dirty="0"/>
              <a:t> —Fast Fully-connected network</a:t>
            </a:r>
          </a:p>
          <a:p>
            <a:r>
              <a:rPr lang="en-US" dirty="0"/>
              <a:t>Gated-SCNN</a:t>
            </a:r>
          </a:p>
          <a:p>
            <a:r>
              <a:rPr lang="en-US" dirty="0" err="1"/>
              <a:t>DeepLab</a:t>
            </a:r>
            <a:endParaRPr lang="en-US" dirty="0"/>
          </a:p>
          <a:p>
            <a:r>
              <a:rPr lang="en-US" dirty="0"/>
              <a:t>Mask R-CNN</a:t>
            </a:r>
          </a:p>
        </p:txBody>
      </p:sp>
      <p:pic>
        <p:nvPicPr>
          <p:cNvPr id="4" name="Media4">
            <a:hlinkClick r:id="" action="ppaction://media"/>
            <a:extLst>
              <a:ext uri="{FF2B5EF4-FFF2-40B4-BE49-F238E27FC236}">
                <a16:creationId xmlns:a16="http://schemas.microsoft.com/office/drawing/2014/main" id="{F91EF9EF-02ED-41E1-B6B1-5E902BBA21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44199" y="60821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14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112"/>
    </mc:Choice>
    <mc:Fallback>
      <p:transition spd="slow" advTm="70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3BEC0-E949-4DDB-9EBC-EDA1422DF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14467" cy="1370732"/>
          </a:xfrm>
        </p:spPr>
        <p:txBody>
          <a:bodyPr/>
          <a:lstStyle/>
          <a:p>
            <a:r>
              <a:rPr lang="en-US" dirty="0"/>
              <a:t>Step Performed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D3267-D031-41A8-80F0-0856D2318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  <a:p>
            <a:r>
              <a:rPr lang="en-US" dirty="0"/>
              <a:t>Data cleaning and preparation</a:t>
            </a:r>
          </a:p>
          <a:p>
            <a:r>
              <a:rPr lang="en-US" dirty="0"/>
              <a:t>Model compilation</a:t>
            </a:r>
          </a:p>
          <a:p>
            <a:r>
              <a:rPr lang="en-US" dirty="0"/>
              <a:t>Model Training</a:t>
            </a:r>
          </a:p>
          <a:p>
            <a:r>
              <a:rPr lang="en-US" dirty="0"/>
              <a:t>Testing model</a:t>
            </a:r>
          </a:p>
        </p:txBody>
      </p:sp>
      <p:pic>
        <p:nvPicPr>
          <p:cNvPr id="4" name="Media5">
            <a:hlinkClick r:id="" action="ppaction://media"/>
            <a:extLst>
              <a:ext uri="{FF2B5EF4-FFF2-40B4-BE49-F238E27FC236}">
                <a16:creationId xmlns:a16="http://schemas.microsoft.com/office/drawing/2014/main" id="{61AA39BF-5346-4601-9D9C-8642724411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49891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2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30"/>
    </mc:Choice>
    <mc:Fallback>
      <p:transition spd="slow" advTm="19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25804-3956-4FF5-8F80-E39264AEE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FDDCF-63FC-4B24-BBC8-82C0028EC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mbria" panose="02040503050406030204" pitchFamily="18" charset="0"/>
                <a:ea typeface="Arial Unicode MS"/>
                <a:cs typeface="Times New Roman" panose="02020603050405020304" pitchFamily="18" charset="0"/>
              </a:rPr>
              <a:t>Visual Object Classes Challenge 2012 (VOC2012)</a:t>
            </a:r>
          </a:p>
          <a:p>
            <a:r>
              <a:rPr lang="en-US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1464 training images </a:t>
            </a:r>
          </a:p>
          <a:p>
            <a:r>
              <a:rPr lang="en-US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1449 validation images</a:t>
            </a:r>
          </a:p>
          <a:p>
            <a:endParaRPr lang="en-US" sz="18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Original Image</a:t>
            </a:r>
          </a:p>
          <a:p>
            <a:r>
              <a:rPr lang="en-US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Segmentation Mask Image</a:t>
            </a:r>
            <a:endParaRPr lang="en-US" dirty="0"/>
          </a:p>
        </p:txBody>
      </p:sp>
      <p:pic>
        <p:nvPicPr>
          <p:cNvPr id="4" name="Media6">
            <a:hlinkClick r:id="" action="ppaction://media"/>
            <a:extLst>
              <a:ext uri="{FF2B5EF4-FFF2-40B4-BE49-F238E27FC236}">
                <a16:creationId xmlns:a16="http://schemas.microsoft.com/office/drawing/2014/main" id="{FE38D027-E2E7-4C8E-A917-B44D62D36B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2037" y="6223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57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24"/>
    </mc:Choice>
    <mc:Fallback>
      <p:transition spd="slow" advTm="34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A7F3-8E87-4347-8B4E-6CE2B96A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061D0-B8DF-4BF7-96AE-61C874621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6"/>
            <a:ext cx="2226733" cy="3567118"/>
          </a:xfrm>
        </p:spPr>
        <p:txBody>
          <a:bodyPr/>
          <a:lstStyle/>
          <a:p>
            <a:r>
              <a:rPr lang="en-US" dirty="0"/>
              <a:t>Input images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Mask Images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8AE41-FD66-40A7-B6CA-0721ECB7B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867" y="1916918"/>
            <a:ext cx="8425958" cy="2073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35523-055D-4840-B613-CE48BAB4A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867" y="4014738"/>
            <a:ext cx="8425958" cy="2097821"/>
          </a:xfrm>
          <a:prstGeom prst="rect">
            <a:avLst/>
          </a:prstGeom>
        </p:spPr>
      </p:pic>
      <p:pic>
        <p:nvPicPr>
          <p:cNvPr id="4" name="Media7">
            <a:hlinkClick r:id="" action="ppaction://media"/>
            <a:extLst>
              <a:ext uri="{FF2B5EF4-FFF2-40B4-BE49-F238E27FC236}">
                <a16:creationId xmlns:a16="http://schemas.microsoft.com/office/drawing/2014/main" id="{A0E4187D-7370-45B0-87EE-1BC0E81C30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06225" y="61487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09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07"/>
    </mc:Choice>
    <mc:Fallback>
      <p:transition spd="slow" advTm="11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A389-909A-4CF3-A384-799A8B08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AF422-93E2-4739-A8DF-DB709F3C2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6"/>
            <a:ext cx="1735667" cy="356711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effectLst/>
                <a:latin typeface="Cambria" panose="02040503050406030204" pitchFamily="18" charset="0"/>
                <a:ea typeface="Arial Unicode MS"/>
                <a:cs typeface="Times New Roman" panose="02020603050405020304" pitchFamily="18" charset="0"/>
              </a:rPr>
              <a:t>1 </a:t>
            </a:r>
            <a:r>
              <a:rPr lang="en-US" sz="1800" dirty="0" err="1">
                <a:effectLst/>
                <a:latin typeface="Cambria" panose="02040503050406030204" pitchFamily="18" charset="0"/>
                <a:ea typeface="Arial Unicode MS"/>
                <a:cs typeface="Times New Roman" panose="02020603050405020304" pitchFamily="18" charset="0"/>
              </a:rPr>
              <a:t>Aeroplane</a:t>
            </a:r>
            <a:endParaRPr lang="en-US" sz="1800" dirty="0">
              <a:effectLst/>
              <a:latin typeface="Cambria" panose="02040503050406030204" pitchFamily="18" charset="0"/>
              <a:ea typeface="Arial Unicode MS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effectLst/>
                <a:latin typeface="Cambria" panose="02040503050406030204" pitchFamily="18" charset="0"/>
                <a:ea typeface="Arial Unicode MS"/>
                <a:cs typeface="Times New Roman" panose="02020603050405020304" pitchFamily="18" charset="0"/>
              </a:rPr>
              <a:t>2 Bicycle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effectLst/>
                <a:latin typeface="Cambria" panose="02040503050406030204" pitchFamily="18" charset="0"/>
                <a:ea typeface="Arial Unicode MS"/>
                <a:cs typeface="Times New Roman" panose="02020603050405020304" pitchFamily="18" charset="0"/>
              </a:rPr>
              <a:t>3 Bird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effectLst/>
                <a:latin typeface="Cambria" panose="02040503050406030204" pitchFamily="18" charset="0"/>
                <a:ea typeface="Arial Unicode MS"/>
                <a:cs typeface="Times New Roman" panose="02020603050405020304" pitchFamily="18" charset="0"/>
              </a:rPr>
              <a:t>4 Boat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effectLst/>
                <a:latin typeface="Cambria" panose="02040503050406030204" pitchFamily="18" charset="0"/>
                <a:ea typeface="Arial Unicode MS"/>
                <a:cs typeface="Times New Roman" panose="02020603050405020304" pitchFamily="18" charset="0"/>
              </a:rPr>
              <a:t>5 Bottle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effectLst/>
                <a:latin typeface="Cambria" panose="02040503050406030204" pitchFamily="18" charset="0"/>
                <a:ea typeface="Arial Unicode MS"/>
                <a:cs typeface="Times New Roman" panose="02020603050405020304" pitchFamily="18" charset="0"/>
              </a:rPr>
              <a:t>6 Bus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effectLst/>
                <a:latin typeface="Cambria" panose="02040503050406030204" pitchFamily="18" charset="0"/>
                <a:ea typeface="Arial Unicode MS"/>
                <a:cs typeface="Times New Roman" panose="02020603050405020304" pitchFamily="18" charset="0"/>
              </a:rPr>
              <a:t>7 Car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2095E1-D463-4C43-A6C5-8BE38863C510}"/>
              </a:ext>
            </a:extLst>
          </p:cNvPr>
          <p:cNvSpPr txBox="1"/>
          <p:nvPr/>
        </p:nvSpPr>
        <p:spPr>
          <a:xfrm>
            <a:off x="3047999" y="2332026"/>
            <a:ext cx="232833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8 Cat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9 Chair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10 Cow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11 Dining table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12 Dog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13 Horse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14 Motorbike,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C76B3F-D7A8-4C3C-B23E-566794F6A438}"/>
              </a:ext>
            </a:extLst>
          </p:cNvPr>
          <p:cNvSpPr txBox="1"/>
          <p:nvPr/>
        </p:nvSpPr>
        <p:spPr>
          <a:xfrm>
            <a:off x="5427135" y="2347592"/>
            <a:ext cx="2082800" cy="3206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15 Person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16 Potted plant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17 Sheep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18 Sofa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19 Train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20 Tv/monitor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0 Background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255 Unknown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3E0AB-AC14-4E21-8697-3087676C25F8}"/>
              </a:ext>
            </a:extLst>
          </p:cNvPr>
          <p:cNvSpPr txBox="1"/>
          <p:nvPr/>
        </p:nvSpPr>
        <p:spPr>
          <a:xfrm>
            <a:off x="1363134" y="1910527"/>
            <a:ext cx="112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Labels</a:t>
            </a:r>
          </a:p>
        </p:txBody>
      </p:sp>
      <p:pic>
        <p:nvPicPr>
          <p:cNvPr id="4" name="Media8">
            <a:hlinkClick r:id="" action="ppaction://media"/>
            <a:extLst>
              <a:ext uri="{FF2B5EF4-FFF2-40B4-BE49-F238E27FC236}">
                <a16:creationId xmlns:a16="http://schemas.microsoft.com/office/drawing/2014/main" id="{5FEF9EB1-E9ED-47DF-B79E-7AED034B56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0727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5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42"/>
    </mc:Choice>
    <mc:Fallback>
      <p:transition spd="slow" advTm="18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A7F3-8E87-4347-8B4E-6CE2B96A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061D0-B8DF-4BF7-96AE-61C874621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Resizing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8AE41-FD66-40A7-B6CA-0721ECB7B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174" y="2086141"/>
            <a:ext cx="8248160" cy="1959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A9492-7A7B-4E37-AE35-79FD7A116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174" y="4213778"/>
            <a:ext cx="8248160" cy="1853874"/>
          </a:xfrm>
          <a:prstGeom prst="rect">
            <a:avLst/>
          </a:prstGeom>
        </p:spPr>
      </p:pic>
      <p:pic>
        <p:nvPicPr>
          <p:cNvPr id="4" name="Media9">
            <a:hlinkClick r:id="" action="ppaction://media"/>
            <a:extLst>
              <a:ext uri="{FF2B5EF4-FFF2-40B4-BE49-F238E27FC236}">
                <a16:creationId xmlns:a16="http://schemas.microsoft.com/office/drawing/2014/main" id="{6A92B507-6D7A-4E21-B506-3166BD3185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16146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88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46"/>
    </mc:Choice>
    <mc:Fallback>
      <p:transition spd="slow" advTm="27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228</Words>
  <Application>Microsoft Office PowerPoint</Application>
  <PresentationFormat>Widescreen</PresentationFormat>
  <Paragraphs>107</Paragraphs>
  <Slides>22</Slides>
  <Notes>0</Notes>
  <HiddenSlides>0</HiddenSlides>
  <MMClips>22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Cambria</vt:lpstr>
      <vt:lpstr>Walbaum Display</vt:lpstr>
      <vt:lpstr>RegattaVTI</vt:lpstr>
      <vt:lpstr>Image Segmentation</vt:lpstr>
      <vt:lpstr>Introduction and Problem statement</vt:lpstr>
      <vt:lpstr>Types of Segmentation</vt:lpstr>
      <vt:lpstr>Image Segmentation Architectures</vt:lpstr>
      <vt:lpstr>Step Performed</vt:lpstr>
      <vt:lpstr>Dataset</vt:lpstr>
      <vt:lpstr>Data Understanding</vt:lpstr>
      <vt:lpstr>Data Understanding</vt:lpstr>
      <vt:lpstr>Data Preparation</vt:lpstr>
      <vt:lpstr>Data Preparation</vt:lpstr>
      <vt:lpstr>Data Preparation</vt:lpstr>
      <vt:lpstr>U-Net Model</vt:lpstr>
      <vt:lpstr>Encoder MobileNetV2</vt:lpstr>
      <vt:lpstr>Model</vt:lpstr>
      <vt:lpstr>Training Progress</vt:lpstr>
      <vt:lpstr>Model Training Progress</vt:lpstr>
      <vt:lpstr>Learning Rate</vt:lpstr>
      <vt:lpstr>Model Results</vt:lpstr>
      <vt:lpstr>Sample Prediction</vt:lpstr>
      <vt:lpstr>Model Predictions and segmentation</vt:lpstr>
      <vt:lpstr>Model Predictions and segmentation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Segmentation</dc:title>
  <dc:creator>Sanjay Sanjay</dc:creator>
  <cp:lastModifiedBy>Sanjay Sanjay</cp:lastModifiedBy>
  <cp:revision>72</cp:revision>
  <dcterms:created xsi:type="dcterms:W3CDTF">2021-10-22T06:09:51Z</dcterms:created>
  <dcterms:modified xsi:type="dcterms:W3CDTF">2021-10-25T02:13:51Z</dcterms:modified>
</cp:coreProperties>
</file>